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67" r:id="rId5"/>
    <p:sldId id="280" r:id="rId6"/>
    <p:sldId id="290" r:id="rId7"/>
    <p:sldId id="291" r:id="rId8"/>
    <p:sldId id="292" r:id="rId9"/>
    <p:sldId id="287" r:id="rId10"/>
    <p:sldId id="281" r:id="rId11"/>
    <p:sldId id="288" r:id="rId12"/>
    <p:sldId id="282" r:id="rId13"/>
    <p:sldId id="293" r:id="rId14"/>
    <p:sldId id="283" r:id="rId15"/>
    <p:sldId id="284" r:id="rId16"/>
  </p:sldIdLst>
  <p:sldSz cx="12192000" cy="6858000"/>
  <p:notesSz cx="6858000" cy="9144000"/>
  <p:defaultTextStyle>
    <a:defPPr rtl="0">
      <a:defRPr lang="da-d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1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77B08D-2487-4D86-B500-0AB642B9DBDB}" type="datetime1">
              <a:rPr lang="da-DK" smtClean="0"/>
              <a:t>11-01-2021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0E0C28A-8301-4D09-BF6F-17D11FC68C4F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6882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6014B-011E-47E8-B399-338BB8F7B8A2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 dirty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127234-4CCC-4D44-8574-686ADA7EE3A8}" type="slidenum">
              <a:rPr lang="da-DK" noProof="0" smtClean="0"/>
              <a:t>‹nr.›</a:t>
            </a:fld>
            <a:endParaRPr lang="da-DK" noProof="0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127234-4CCC-4D44-8574-686ADA7EE3A8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85991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Billed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ktangel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Billed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Billed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a-DK" noProof="0"/>
              <a:t>Klik for at redigere undertiteltypografien i masteren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>
            <a:lvl1pPr>
              <a:defRPr/>
            </a:lvl1pPr>
          </a:lstStyle>
          <a:p>
            <a:fld id="{CE9CAD03-4E12-469F-9273-8A57C976C3A4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F0FA1E-FE24-4B9A-8289-C1AD03F1962A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02EF962-8E35-4580-8D21-32903B8C0BB0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2D8918-2B29-404B-89D3-6ACEBA05454D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4" name="Tekstfelt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Tekstfelt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19" name="Lige forbindelse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9855E5-37B0-4049-AA48-9CCD2B32DAF7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3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AB0CA8C-2AFF-4BCD-9DCC-6FD1BF1F00D0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2" name="Tekstfelt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Tekstfelt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26" name="Lige forbindelse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0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C3B155-EF09-4D55-BD0D-0836D976C20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2FE45A-E51C-44AA-AFA5-AFBC81DC7DD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A65D54-2FAA-4A76-8AC1-D0A6D079CD29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Lige forbindelse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1657619-C3D5-429C-B08B-DD35C33230BA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97799C9-84D9-46D2-A11E-BCF8A720529D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3A4874-7C65-45C9-B88D-0C9229A96866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Lige forbindelse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0CFD84-990C-4902-8B5F-C5562C4CF409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C0ECCB-5637-47DE-A091-361EF855819D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8" name="Lige forbindelse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A25DA3C-0806-4435-86DD-1D5C9936D65B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E401879-41F1-41D8-9792-BDD6A2C85707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CABFCD-3DF8-4DB8-9264-FEEC74F79A0C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7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76CA1C-756F-47DD-A55C-94B954E6F08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Billed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ktangel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Billed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Billed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 dirty="0"/>
              <a:t>Klik for at redigere titeltypografier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912368-A7F2-4802-9144-D4C71A394022}" type="datetime1">
              <a:rPr lang="da-DK" smtClean="0"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 descr="Nærbillede af træårer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58" b="7173"/>
          <a:stretch/>
        </p:blipFill>
        <p:spPr>
          <a:xfrm>
            <a:off x="0" y="0"/>
            <a:ext cx="12191980" cy="6857990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9" name="Rektangel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Afrundet rektangel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3" name="Billed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Afrundet rektangel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5" name="Billed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Autofit/>
          </a:bodyPr>
          <a:lstStyle/>
          <a:p>
            <a:r>
              <a:rPr lang="da-DK" sz="3600" dirty="0">
                <a:solidFill>
                  <a:srgbClr val="262626"/>
                </a:solidFill>
              </a:rPr>
              <a:t>3. </a:t>
            </a:r>
            <a:r>
              <a:rPr lang="da-DK" sz="3600" dirty="0"/>
              <a:t>Symmetrisk og Asymmetrisk nøglekryptering og digitale signaturer</a:t>
            </a:r>
            <a:endParaRPr lang="da-DK" sz="3600" dirty="0">
              <a:solidFill>
                <a:srgbClr val="262626"/>
              </a:solidFill>
            </a:endParaRPr>
          </a:p>
        </p:txBody>
      </p:sp>
      <p:cxnSp>
        <p:nvCxnSpPr>
          <p:cNvPr id="37" name="Lige forbindelse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Undertitel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da-DK" dirty="0"/>
              <a:t>Redegør for og vis eksempler på symmetrisk og asymmetrisk nøglekryptering, samt anvendelsen af disse i digitale signaturer.</a:t>
            </a:r>
            <a:br>
              <a:rPr lang="da-DK" dirty="0"/>
            </a:br>
            <a:r>
              <a:rPr lang="da-DK" dirty="0"/>
              <a:t>Samt forklar hvordan digitale signaturer anvendes og stoles på i praksis.</a:t>
            </a:r>
            <a:endParaRPr lang="da-DK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161350" cy="1303867"/>
          </a:xfrm>
        </p:spPr>
        <p:txBody>
          <a:bodyPr>
            <a:normAutofit/>
          </a:bodyPr>
          <a:lstStyle/>
          <a:p>
            <a:r>
              <a:rPr lang="da-DK" dirty="0"/>
              <a:t>Digitale certifikater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861290" y="2686241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903B992-2734-4FDD-A169-C1699D5E2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50" y="2556932"/>
            <a:ext cx="6916099" cy="362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15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849253" cy="1303867"/>
          </a:xfrm>
        </p:spPr>
        <p:txBody>
          <a:bodyPr>
            <a:normAutofit fontScale="90000"/>
          </a:bodyPr>
          <a:lstStyle/>
          <a:p>
            <a:r>
              <a:rPr lang="da-DK" dirty="0"/>
              <a:t>Digitale certifikater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861290" y="2686241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Code sign</a:t>
            </a:r>
            <a:br>
              <a:rPr lang="da-DK" dirty="0"/>
            </a:br>
            <a:r>
              <a:rPr lang="da-DK" dirty="0"/>
              <a:t>(Windows program)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B816A70-A3BF-4008-8D15-25E052A94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232" y="1012150"/>
            <a:ext cx="6863677" cy="440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37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HPKP (http Public Key </a:t>
            </a:r>
            <a:r>
              <a:rPr lang="da-DK" dirty="0" err="1"/>
              <a:t>Pinning</a:t>
            </a:r>
            <a:r>
              <a:rPr lang="da-DK" dirty="0"/>
              <a:t>)</a:t>
            </a:r>
          </a:p>
        </p:txBody>
      </p:sp>
      <p:sp>
        <p:nvSpPr>
          <p:cNvPr id="8" name="Pladsholder til indhold 2">
            <a:extLst>
              <a:ext uri="{FF2B5EF4-FFF2-40B4-BE49-F238E27FC236}">
                <a16:creationId xmlns:a16="http://schemas.microsoft.com/office/drawing/2014/main" id="{C9A4C84D-4AA6-4712-9D52-B44C20F06F6A}"/>
              </a:ext>
            </a:extLst>
          </p:cNvPr>
          <p:cNvSpPr txBox="1">
            <a:spLocks/>
          </p:cNvSpPr>
          <p:nvPr/>
        </p:nvSpPr>
        <p:spPr>
          <a:xfrm>
            <a:off x="1447801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a-DK" dirty="0"/>
              <a:t>Trust on </a:t>
            </a:r>
            <a:r>
              <a:rPr lang="da-DK" dirty="0" err="1"/>
              <a:t>first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(pin public </a:t>
            </a:r>
            <a:r>
              <a:rPr lang="da-DK" dirty="0" err="1"/>
              <a:t>key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Brugere låst ude</a:t>
            </a:r>
          </a:p>
          <a:p>
            <a:pPr lvl="1"/>
            <a:r>
              <a:rPr lang="da-DK" dirty="0"/>
              <a:t>Mobile apps </a:t>
            </a:r>
          </a:p>
        </p:txBody>
      </p:sp>
      <p:pic>
        <p:nvPicPr>
          <p:cNvPr id="11" name="Grafik 10" descr="Tommelfingeren opad med massiv udfyldning">
            <a:extLst>
              <a:ext uri="{FF2B5EF4-FFF2-40B4-BE49-F238E27FC236}">
                <a16:creationId xmlns:a16="http://schemas.microsoft.com/office/drawing/2014/main" id="{13981B78-5473-450A-940A-116BEB6BB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6036" y="3685308"/>
            <a:ext cx="290945" cy="290945"/>
          </a:xfrm>
          <a:prstGeom prst="rect">
            <a:avLst/>
          </a:prstGeom>
        </p:spPr>
      </p:pic>
      <p:pic>
        <p:nvPicPr>
          <p:cNvPr id="13" name="Grafik 12" descr="Tommelfingeren opad med massiv udfyldning">
            <a:extLst>
              <a:ext uri="{FF2B5EF4-FFF2-40B4-BE49-F238E27FC236}">
                <a16:creationId xmlns:a16="http://schemas.microsoft.com/office/drawing/2014/main" id="{15903825-A3FB-4F0D-86F4-F7AFB0AC1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008582" y="3283527"/>
            <a:ext cx="290945" cy="29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5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Symmetrisk </a:t>
            </a:r>
            <a:r>
              <a:rPr lang="da-DK" dirty="0" err="1"/>
              <a:t>vs</a:t>
            </a:r>
            <a:r>
              <a:rPr lang="da-DK" dirty="0"/>
              <a:t> Asymmetrisk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6145B44E-19E7-43CF-BE9C-8C0F20A6D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970" y="2661463"/>
            <a:ext cx="3750650" cy="332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07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Symmetrisk kryptering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BC8981C-C1DE-4053-89E4-64214C91B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845" y="2897003"/>
            <a:ext cx="1981477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1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Asymmetrisk kryptering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5EC4F7AA-9485-44D2-A89E-C4B5FD2A1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756" y="2556932"/>
            <a:ext cx="1998712" cy="342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5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Fællesnævnere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E0523069-0726-4377-9AC1-BDF39A9B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534" y="2556932"/>
            <a:ext cx="5575510" cy="353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01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Symmetrisk: DES/AES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80ADB535-03D6-47BB-9872-0C6659B8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516" y="2505004"/>
            <a:ext cx="5890968" cy="337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6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Asymmetrisk: RSA (1978)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a-DK" dirty="0"/>
              <a:t>Baserer sig på </a:t>
            </a:r>
            <a:r>
              <a:rPr lang="da-DK" dirty="0" err="1"/>
              <a:t>faktorering</a:t>
            </a:r>
            <a:r>
              <a:rPr lang="da-DK" dirty="0"/>
              <a:t> af store primtal (Eksponentiel tidskompleksitet)</a:t>
            </a:r>
          </a:p>
          <a:p>
            <a:pPr lvl="1"/>
            <a:r>
              <a:rPr lang="da-DK" dirty="0"/>
              <a:t>Kryptering sker ved </a:t>
            </a:r>
            <a:r>
              <a:rPr lang="da-DK" dirty="0" err="1"/>
              <a:t>integer</a:t>
            </a:r>
            <a:r>
              <a:rPr lang="da-DK" dirty="0"/>
              <a:t> par (e, n) og dekryptering (d, n)</a:t>
            </a:r>
          </a:p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AC6AA9A-0D77-4ED2-8924-ABC0807B7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202" y="3429000"/>
            <a:ext cx="3213853" cy="22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52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SSL/TLS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a-DK" dirty="0"/>
              <a:t>SSL: Secure </a:t>
            </a:r>
            <a:r>
              <a:rPr lang="da-DK" dirty="0" err="1"/>
              <a:t>Socket</a:t>
            </a:r>
            <a:r>
              <a:rPr lang="da-DK" dirty="0"/>
              <a:t> </a:t>
            </a:r>
            <a:r>
              <a:rPr lang="da-DK" dirty="0" err="1"/>
              <a:t>Layer</a:t>
            </a:r>
            <a:endParaRPr lang="da-DK" dirty="0"/>
          </a:p>
          <a:p>
            <a:pPr lvl="1"/>
            <a:r>
              <a:rPr lang="da-DK" dirty="0"/>
              <a:t>TLS: Transport </a:t>
            </a:r>
            <a:r>
              <a:rPr lang="da-DK" dirty="0" err="1"/>
              <a:t>Layer</a:t>
            </a:r>
            <a:r>
              <a:rPr lang="da-DK" dirty="0"/>
              <a:t> Security (fra SSL 3.0)</a:t>
            </a:r>
          </a:p>
          <a:p>
            <a:pPr lvl="1"/>
            <a:r>
              <a:rPr lang="da-DK" dirty="0"/>
              <a:t>TLS 1.0, 1.1, 1.2, 1.3 (</a:t>
            </a:r>
            <a:r>
              <a:rPr lang="da-DK" dirty="0" err="1"/>
              <a:t>Backwards</a:t>
            </a:r>
            <a:r>
              <a:rPr lang="da-DK" dirty="0"/>
              <a:t> kompatibilitet på hjemmesider)</a:t>
            </a:r>
          </a:p>
          <a:p>
            <a:pPr lvl="1"/>
            <a:r>
              <a:rPr lang="da-DK" dirty="0"/>
              <a:t>Et og tovejs</a:t>
            </a:r>
          </a:p>
        </p:txBody>
      </p:sp>
    </p:spTree>
    <p:extLst>
      <p:ext uri="{BB962C8B-B14F-4D97-AF65-F5344CB8AC3E}">
        <p14:creationId xmlns:p14="http://schemas.microsoft.com/office/powerpoint/2010/main" val="233773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Tovejs SSL/TLS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0E32E08-7D64-4515-B6C5-B20B05DEC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203" y="2571554"/>
            <a:ext cx="4558961" cy="3327868"/>
          </a:xfrm>
          <a:prstGeom prst="rect">
            <a:avLst/>
          </a:prstGeom>
        </p:spPr>
      </p:pic>
      <p:sp>
        <p:nvSpPr>
          <p:cNvPr id="8" name="Pladsholder til indhold 2">
            <a:extLst>
              <a:ext uri="{FF2B5EF4-FFF2-40B4-BE49-F238E27FC236}">
                <a16:creationId xmlns:a16="http://schemas.microsoft.com/office/drawing/2014/main" id="{646C39C2-0AE4-4386-A819-D768AB987474}"/>
              </a:ext>
            </a:extLst>
          </p:cNvPr>
          <p:cNvSpPr txBox="1">
            <a:spLocks/>
          </p:cNvSpPr>
          <p:nvPr/>
        </p:nvSpPr>
        <p:spPr>
          <a:xfrm>
            <a:off x="5914398" y="2743201"/>
            <a:ext cx="4851399" cy="2426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a-DK" dirty="0"/>
              <a:t>Svært at medbringe nøgle</a:t>
            </a:r>
          </a:p>
        </p:txBody>
      </p:sp>
    </p:spTree>
    <p:extLst>
      <p:ext uri="{BB962C8B-B14F-4D97-AF65-F5344CB8AC3E}">
        <p14:creationId xmlns:p14="http://schemas.microsoft.com/office/powerpoint/2010/main" val="884321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k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91_TF44606487.potx" id="{74485E8A-C496-4073-9560-328CDC302995}" vid="{39304DA7-5C46-4BA3-8C85-ADF69FBBE3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Organisk design</Template>
  <TotalTime>1948</TotalTime>
  <Words>164</Words>
  <Application>Microsoft Office PowerPoint</Application>
  <PresentationFormat>Widescreen</PresentationFormat>
  <Paragraphs>25</Paragraphs>
  <Slides>12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12</vt:i4>
      </vt:variant>
    </vt:vector>
  </HeadingPairs>
  <TitlesOfParts>
    <vt:vector size="16" baseType="lpstr">
      <vt:lpstr>Arial</vt:lpstr>
      <vt:lpstr>Calibri</vt:lpstr>
      <vt:lpstr>Garamond</vt:lpstr>
      <vt:lpstr>Organisk</vt:lpstr>
      <vt:lpstr>3. Symmetrisk og Asymmetrisk nøglekryptering og digitale signaturer</vt:lpstr>
      <vt:lpstr>Symmetrisk vs Asymmetrisk</vt:lpstr>
      <vt:lpstr>Symmetrisk kryptering</vt:lpstr>
      <vt:lpstr>Asymmetrisk kryptering</vt:lpstr>
      <vt:lpstr>Fællesnævnere</vt:lpstr>
      <vt:lpstr>Symmetrisk: DES/AES</vt:lpstr>
      <vt:lpstr>Asymmetrisk: RSA (1978)</vt:lpstr>
      <vt:lpstr>SSL/TLS</vt:lpstr>
      <vt:lpstr>Tovejs SSL/TLS</vt:lpstr>
      <vt:lpstr>Digitale certifikater</vt:lpstr>
      <vt:lpstr>Digitale certifikater</vt:lpstr>
      <vt:lpstr>HPKP (http Public Key Pinning)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Grundbegreberne indenfor IT-sikkerhed</dc:title>
  <dc:creator>Mathias Nielsen</dc:creator>
  <cp:lastModifiedBy>Mathias Nielsen</cp:lastModifiedBy>
  <cp:revision>28</cp:revision>
  <dcterms:created xsi:type="dcterms:W3CDTF">2021-01-03T14:11:21Z</dcterms:created>
  <dcterms:modified xsi:type="dcterms:W3CDTF">2021-01-11T12:04:52Z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